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C4C6-D0EE-4787-876F-ED8E359CBEDF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17278-EFC0-41FD-9297-23F8F9270E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1809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C4C6-D0EE-4787-876F-ED8E359CBEDF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17278-EFC0-41FD-9297-23F8F9270E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287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C4C6-D0EE-4787-876F-ED8E359CBEDF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17278-EFC0-41FD-9297-23F8F9270E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43649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C4C6-D0EE-4787-876F-ED8E359CBEDF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17278-EFC0-41FD-9297-23F8F9270E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5408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C4C6-D0EE-4787-876F-ED8E359CBEDF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17278-EFC0-41FD-9297-23F8F9270E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13679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C4C6-D0EE-4787-876F-ED8E359CBEDF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17278-EFC0-41FD-9297-23F8F9270E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93864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C4C6-D0EE-4787-876F-ED8E359CBEDF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17278-EFC0-41FD-9297-23F8F9270E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93452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C4C6-D0EE-4787-876F-ED8E359CBEDF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17278-EFC0-41FD-9297-23F8F9270E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10189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C4C6-D0EE-4787-876F-ED8E359CBEDF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17278-EFC0-41FD-9297-23F8F9270E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84003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C4C6-D0EE-4787-876F-ED8E359CBEDF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17278-EFC0-41FD-9297-23F8F9270E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0327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C4C6-D0EE-4787-876F-ED8E359CBEDF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17278-EFC0-41FD-9297-23F8F9270E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57179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0C4C6-D0EE-4787-876F-ED8E359CBEDF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278-EFC0-41FD-9297-23F8F9270E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900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008111"/>
          </a:xfrm>
        </p:spPr>
        <p:txBody>
          <a:bodyPr>
            <a:normAutofit/>
          </a:bodyPr>
          <a:lstStyle/>
          <a:p>
            <a:r>
              <a:rPr lang="es-PE" sz="3000" b="1" dirty="0"/>
              <a:t>Operaciones básicas con conjuntos borrosos.</a:t>
            </a:r>
            <a:endParaRPr lang="es-PE" sz="3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1772816"/>
            <a:ext cx="6912768" cy="4464496"/>
          </a:xfrm>
        </p:spPr>
        <p:txBody>
          <a:bodyPr>
            <a:normAutofit fontScale="55000" lnSpcReduction="20000"/>
          </a:bodyPr>
          <a:lstStyle/>
          <a:p>
            <a:pPr marL="571500" indent="-571500" algn="just">
              <a:buFont typeface="Arial" pitchFamily="34" charset="0"/>
              <a:buChar char="•"/>
            </a:pPr>
            <a:r>
              <a:rPr lang="es-PE" sz="4000" dirty="0">
                <a:solidFill>
                  <a:schemeClr val="tx1"/>
                </a:solidFill>
              </a:rPr>
              <a:t>Unión, intersección, complemento, negación de conjuntos borrosos.</a:t>
            </a:r>
          </a:p>
          <a:p>
            <a:pPr algn="just"/>
            <a:endParaRPr lang="es-PE" sz="4000" b="1" i="1" dirty="0" smtClean="0">
              <a:solidFill>
                <a:schemeClr val="tx1"/>
              </a:solidFill>
            </a:endParaRPr>
          </a:p>
          <a:p>
            <a:pPr marL="571500" indent="-571500" algn="just">
              <a:buFont typeface="Arial" pitchFamily="34" charset="0"/>
              <a:buChar char="•"/>
            </a:pPr>
            <a:r>
              <a:rPr lang="es-PE" sz="4000" b="1" i="1" dirty="0" smtClean="0">
                <a:solidFill>
                  <a:schemeClr val="tx1"/>
                </a:solidFill>
              </a:rPr>
              <a:t>t-normas </a:t>
            </a:r>
            <a:r>
              <a:rPr lang="es-PE" sz="4000" b="1" i="1" dirty="0">
                <a:solidFill>
                  <a:schemeClr val="tx1"/>
                </a:solidFill>
              </a:rPr>
              <a:t>y s-normas</a:t>
            </a:r>
            <a:endParaRPr lang="es-PE" sz="4000" dirty="0">
              <a:solidFill>
                <a:schemeClr val="tx1"/>
              </a:solidFill>
            </a:endParaRPr>
          </a:p>
          <a:p>
            <a:pPr marL="1028700" lvl="1" indent="-571500" algn="just">
              <a:buFont typeface="Wingdings" pitchFamily="2" charset="2"/>
              <a:buChar char="q"/>
            </a:pPr>
            <a:r>
              <a:rPr lang="es-PE" sz="3600" dirty="0">
                <a:solidFill>
                  <a:schemeClr val="tx1"/>
                </a:solidFill>
              </a:rPr>
              <a:t>Definición de t-norma, t-normas más usadas. Definición de s-normas, s-normas más usadas. Ejemplos de aplicación de t-normas y de s-normas. Negaciones involutivas y no involutivas.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es-PE" sz="4000" dirty="0">
                <a:solidFill>
                  <a:schemeClr val="tx1"/>
                </a:solidFill>
              </a:rPr>
              <a:t>Medidas borrosas.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es-PE" sz="4000" dirty="0">
                <a:solidFill>
                  <a:schemeClr val="tx1"/>
                </a:solidFill>
              </a:rPr>
              <a:t>Distancia entre conjuntos borrosos. Comparación de conjuntos borrosos (Posibilidad, Necesidad, Compatibilidad).</a:t>
            </a:r>
          </a:p>
          <a:p>
            <a:r>
              <a:rPr lang="es-PE" dirty="0"/>
              <a:t/>
            </a:r>
            <a:br>
              <a:rPr lang="es-PE" dirty="0"/>
            </a:br>
            <a:r>
              <a:rPr lang="es-PE" dirty="0"/>
              <a:t/>
            </a:r>
            <a:br>
              <a:rPr lang="es-PE" dirty="0"/>
            </a:b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17098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3000" dirty="0" smtClean="0">
                <a:effectLst/>
              </a:rPr>
              <a:t>Unión, intersección, complemento de conjuntos borrosos.</a:t>
            </a:r>
            <a:endParaRPr lang="es-PE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 smtClean="0"/>
              <a:t>Intersección</a:t>
            </a:r>
          </a:p>
          <a:p>
            <a:endParaRPr lang="es-PE" dirty="0"/>
          </a:p>
          <a:p>
            <a:endParaRPr lang="es-PE" dirty="0" smtClean="0"/>
          </a:p>
          <a:p>
            <a:r>
              <a:rPr lang="es-PE" dirty="0" smtClean="0"/>
              <a:t>Unión</a:t>
            </a:r>
          </a:p>
          <a:p>
            <a:endParaRPr lang="es-PE" dirty="0"/>
          </a:p>
          <a:p>
            <a:r>
              <a:rPr lang="es-PE" dirty="0" smtClean="0"/>
              <a:t>Complemento </a:t>
            </a:r>
          </a:p>
          <a:p>
            <a:endParaRPr lang="es-PE" dirty="0" smtClean="0"/>
          </a:p>
          <a:p>
            <a:pPr marL="0" indent="0">
              <a:buNone/>
            </a:pPr>
            <a:endParaRPr lang="es-PE" dirty="0" smtClean="0"/>
          </a:p>
          <a:p>
            <a:endParaRPr lang="es-PE" dirty="0" smtClean="0"/>
          </a:p>
          <a:p>
            <a:endParaRPr lang="es-PE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2276872"/>
            <a:ext cx="824865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3861048"/>
            <a:ext cx="80391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5229200"/>
            <a:ext cx="1728192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584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3000" dirty="0" smtClean="0">
                <a:effectLst/>
              </a:rPr>
              <a:t>t-normas y s-normas</a:t>
            </a:r>
            <a:endParaRPr lang="es-PE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PE" sz="2500" dirty="0" smtClean="0"/>
              <a:t>T-normas: se buscan funciones de tipo  T: [0,1] x [0,1] → [0,1]  </a:t>
            </a:r>
          </a:p>
          <a:p>
            <a:pPr algn="just">
              <a:buNone/>
            </a:pPr>
            <a:r>
              <a:rPr lang="es-PE" sz="2500" dirty="0" smtClean="0"/>
              <a:t>para representar la intersección de la siguiente forma.</a:t>
            </a:r>
          </a:p>
          <a:p>
            <a:pPr algn="just">
              <a:buNone/>
            </a:pPr>
            <a:endParaRPr lang="es-PE" sz="25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284984"/>
            <a:ext cx="4032448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334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T-normas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 smtClean="0"/>
              <a:t>T: [0,1] x [0,1] → [0,1]</a:t>
            </a:r>
          </a:p>
          <a:p>
            <a:r>
              <a:rPr lang="es-PE" dirty="0"/>
              <a:t> </a:t>
            </a:r>
            <a:endParaRPr lang="es-PE" dirty="0" smtClean="0"/>
          </a:p>
          <a:p>
            <a:endParaRPr lang="es-PE" dirty="0" smtClean="0"/>
          </a:p>
          <a:p>
            <a:r>
              <a:rPr lang="es-PE" dirty="0" smtClean="0"/>
              <a:t>Conmutativa: T(</a:t>
            </a:r>
            <a:r>
              <a:rPr lang="es-PE" dirty="0" err="1" smtClean="0"/>
              <a:t>a,b</a:t>
            </a:r>
            <a:r>
              <a:rPr lang="es-PE" dirty="0" smtClean="0"/>
              <a:t>)   = T(</a:t>
            </a:r>
            <a:r>
              <a:rPr lang="es-PE" dirty="0" err="1" smtClean="0"/>
              <a:t>b,a</a:t>
            </a:r>
            <a:r>
              <a:rPr lang="es-PE" dirty="0" smtClean="0"/>
              <a:t>)</a:t>
            </a:r>
          </a:p>
          <a:p>
            <a:r>
              <a:rPr lang="es-PE" dirty="0" err="1" smtClean="0"/>
              <a:t>Asociativa:T</a:t>
            </a:r>
            <a:r>
              <a:rPr lang="es-PE" dirty="0" smtClean="0"/>
              <a:t>(</a:t>
            </a:r>
            <a:r>
              <a:rPr lang="es-PE" dirty="0" err="1" smtClean="0"/>
              <a:t>a,T</a:t>
            </a:r>
            <a:r>
              <a:rPr lang="es-PE" dirty="0" smtClean="0"/>
              <a:t>(</a:t>
            </a:r>
            <a:r>
              <a:rPr lang="es-PE" dirty="0" err="1" smtClean="0"/>
              <a:t>b,c</a:t>
            </a:r>
            <a:r>
              <a:rPr lang="es-PE" dirty="0" smtClean="0"/>
              <a:t>))  = T(T(</a:t>
            </a:r>
            <a:r>
              <a:rPr lang="es-PE" dirty="0" err="1" smtClean="0"/>
              <a:t>a,b</a:t>
            </a:r>
            <a:r>
              <a:rPr lang="es-PE" dirty="0" smtClean="0"/>
              <a:t>),c)</a:t>
            </a:r>
          </a:p>
          <a:p>
            <a:r>
              <a:rPr lang="es-PE" dirty="0" err="1" smtClean="0"/>
              <a:t>Monotonía:T</a:t>
            </a:r>
            <a:r>
              <a:rPr lang="es-PE" dirty="0" smtClean="0"/>
              <a:t>(</a:t>
            </a:r>
            <a:r>
              <a:rPr lang="es-PE" dirty="0" err="1" smtClean="0"/>
              <a:t>a,b</a:t>
            </a:r>
            <a:r>
              <a:rPr lang="es-PE" dirty="0" smtClean="0"/>
              <a:t>)&gt;=T(</a:t>
            </a:r>
            <a:r>
              <a:rPr lang="es-PE" dirty="0" err="1" smtClean="0"/>
              <a:t>c,d</a:t>
            </a:r>
            <a:r>
              <a:rPr lang="es-PE" dirty="0" smtClean="0"/>
              <a:t>) , si a&gt;=c y b&gt;=d</a:t>
            </a:r>
          </a:p>
          <a:p>
            <a:r>
              <a:rPr lang="es-PE" dirty="0" smtClean="0"/>
              <a:t>Condiciones frontera: T(a,1) = a  </a:t>
            </a:r>
            <a:endParaRPr lang="es-PE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69" y="2212148"/>
            <a:ext cx="3528392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50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3000" dirty="0" smtClean="0"/>
              <a:t>Operaciones</a:t>
            </a:r>
            <a:endParaRPr lang="es-PE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PE" dirty="0" smtClean="0"/>
              <a:t>Intersección estándar: T(</a:t>
            </a:r>
            <a:r>
              <a:rPr lang="es-PE" dirty="0" err="1" smtClean="0"/>
              <a:t>a,b</a:t>
            </a:r>
            <a:r>
              <a:rPr lang="es-PE" dirty="0" smtClean="0"/>
              <a:t>) = min (</a:t>
            </a:r>
            <a:r>
              <a:rPr lang="es-PE" dirty="0" err="1" smtClean="0"/>
              <a:t>a,b</a:t>
            </a:r>
            <a:r>
              <a:rPr lang="es-PE" dirty="0" smtClean="0"/>
              <a:t>)</a:t>
            </a:r>
          </a:p>
          <a:p>
            <a:pPr marL="0" indent="0">
              <a:buNone/>
            </a:pPr>
            <a:r>
              <a:rPr lang="es-PE" dirty="0" smtClean="0"/>
              <a:t>• Producto algebraico: T(</a:t>
            </a:r>
            <a:r>
              <a:rPr lang="es-PE" dirty="0" err="1" smtClean="0"/>
              <a:t>a,b</a:t>
            </a:r>
            <a:r>
              <a:rPr lang="es-PE" dirty="0" smtClean="0"/>
              <a:t>) = a · b</a:t>
            </a:r>
          </a:p>
          <a:p>
            <a:pPr marL="0" indent="0">
              <a:buNone/>
            </a:pPr>
            <a:r>
              <a:rPr lang="es-PE" dirty="0" smtClean="0"/>
              <a:t>• Diferencia acotada: T(</a:t>
            </a:r>
            <a:r>
              <a:rPr lang="es-PE" dirty="0" err="1" smtClean="0"/>
              <a:t>a,b</a:t>
            </a:r>
            <a:r>
              <a:rPr lang="es-PE" dirty="0" smtClean="0"/>
              <a:t>) = </a:t>
            </a:r>
            <a:r>
              <a:rPr lang="es-PE" dirty="0" err="1" smtClean="0"/>
              <a:t>max</a:t>
            </a:r>
            <a:r>
              <a:rPr lang="es-PE" dirty="0" smtClean="0"/>
              <a:t> (0, a+b-1)</a:t>
            </a:r>
          </a:p>
          <a:p>
            <a:pPr marL="0" indent="0">
              <a:buNone/>
            </a:pPr>
            <a:r>
              <a:rPr lang="es-PE" dirty="0" smtClean="0"/>
              <a:t>• Intersección drástica: T(</a:t>
            </a:r>
            <a:r>
              <a:rPr lang="es-PE" dirty="0" err="1" smtClean="0"/>
              <a:t>a,b</a:t>
            </a:r>
            <a:r>
              <a:rPr lang="es-PE" dirty="0" smtClean="0"/>
              <a:t>) = a, si b=1</a:t>
            </a:r>
          </a:p>
          <a:p>
            <a:pPr marL="0" indent="0">
              <a:buNone/>
            </a:pPr>
            <a:r>
              <a:rPr lang="es-PE" dirty="0" smtClean="0"/>
              <a:t>					       b, si a=1</a:t>
            </a:r>
          </a:p>
          <a:p>
            <a:pPr marL="0" indent="0">
              <a:buNone/>
            </a:pPr>
            <a:r>
              <a:rPr lang="es-PE" dirty="0" smtClean="0"/>
              <a:t>					       0, otro caso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159275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3000" dirty="0" smtClean="0"/>
              <a:t>Distancia entre conjuntos</a:t>
            </a:r>
            <a:endParaRPr lang="es-PE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s-PE" dirty="0" smtClean="0"/>
              <a:t>Se define distancia entre dos conjuntos difusos como </a:t>
            </a:r>
          </a:p>
          <a:p>
            <a:pPr>
              <a:lnSpc>
                <a:spcPct val="90000"/>
              </a:lnSpc>
              <a:buNone/>
            </a:pPr>
            <a:endParaRPr lang="es-PE" dirty="0" smtClean="0"/>
          </a:p>
          <a:p>
            <a:pPr>
              <a:lnSpc>
                <a:spcPct val="90000"/>
              </a:lnSpc>
            </a:pPr>
            <a:r>
              <a:rPr lang="es-PE" dirty="0" smtClean="0"/>
              <a:t>	Finita</a:t>
            </a:r>
          </a:p>
          <a:p>
            <a:pPr>
              <a:lnSpc>
                <a:spcPct val="90000"/>
              </a:lnSpc>
            </a:pPr>
            <a:endParaRPr lang="es-PE" dirty="0" smtClean="0"/>
          </a:p>
          <a:p>
            <a:pPr marL="0" indent="0">
              <a:lnSpc>
                <a:spcPct val="90000"/>
              </a:lnSpc>
              <a:buNone/>
            </a:pPr>
            <a:endParaRPr lang="es-PE" dirty="0" smtClean="0"/>
          </a:p>
          <a:p>
            <a:pPr>
              <a:lnSpc>
                <a:spcPct val="90000"/>
              </a:lnSpc>
            </a:pPr>
            <a:r>
              <a:rPr lang="es-PE" dirty="0" smtClean="0"/>
              <a:t>	Infinita</a:t>
            </a:r>
          </a:p>
          <a:p>
            <a:endParaRPr lang="es-PE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924944"/>
            <a:ext cx="4710786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437112"/>
            <a:ext cx="456677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46336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219</Words>
  <Application>Microsoft Office PowerPoint</Application>
  <PresentationFormat>Presentación en pantalla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Operaciones básicas con conjuntos borrosos.</vt:lpstr>
      <vt:lpstr>Unión, intersección, complemento de conjuntos borrosos.</vt:lpstr>
      <vt:lpstr>t-normas y s-normas</vt:lpstr>
      <vt:lpstr>T-normas</vt:lpstr>
      <vt:lpstr>Operaciones</vt:lpstr>
      <vt:lpstr>Distancia entre conjuntos</vt:lpstr>
    </vt:vector>
  </TitlesOfParts>
  <Company>FISI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Operaciones básicas con conjuntos borrosos.</dc:title>
  <dc:creator>Videoteca</dc:creator>
  <cp:lastModifiedBy>Videoteca</cp:lastModifiedBy>
  <cp:revision>3</cp:revision>
  <dcterms:created xsi:type="dcterms:W3CDTF">2013-05-08T23:01:00Z</dcterms:created>
  <dcterms:modified xsi:type="dcterms:W3CDTF">2013-05-08T23:37:36Z</dcterms:modified>
</cp:coreProperties>
</file>